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70" r:id="rId10"/>
    <p:sldId id="272" r:id="rId11"/>
    <p:sldId id="273" r:id="rId12"/>
    <p:sldId id="266" r:id="rId13"/>
    <p:sldId id="267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4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8ADCB2-765D-E047-8CF8-458E58D76C73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DEF73-66AC-CA46-A36F-FBB6339C4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3590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pPr/>
              <a:t>Tuesday, April 16,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pPr/>
              <a:t>Tuesday, April 16,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pPr/>
              <a:t>Tuesday, April 16,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pPr/>
              <a:t>Tuesday, April 16,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pPr/>
              <a:t>Tuesday, April 16,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pPr/>
              <a:t>Tuesday, April 16,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pPr/>
              <a:t>Tuesday, April 16, 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pPr/>
              <a:t>Tuesday, April 16,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pPr/>
              <a:t>Tuesday, April 16, 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pPr/>
              <a:t>Tuesday, April 16,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pPr/>
              <a:t>Tuesday, April 16,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pPr/>
              <a:t>Tuesday, April 16,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mbeatty@wils.wisc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mbeatty@wils.wisc.ed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library.arlingtonva.us/" TargetMode="External"/><Relationship Id="rId7" Type="http://schemas.openxmlformats.org/officeDocument/2006/relationships/hyperlink" Target="http://swls.wordpress.com/" TargetMode="External"/><Relationship Id="rId2" Type="http://schemas.openxmlformats.org/officeDocument/2006/relationships/hyperlink" Target="http://www.swch-museum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aterford.lib.wi.us/" TargetMode="External"/><Relationship Id="rId5" Type="http://schemas.openxmlformats.org/officeDocument/2006/relationships/hyperlink" Target="http://www.wilsorama.org/demolibrary/" TargetMode="External"/><Relationship Id="rId4" Type="http://schemas.openxmlformats.org/officeDocument/2006/relationships/hyperlink" Target="http://tscpl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ordpress.com/" TargetMode="External"/><Relationship Id="rId2" Type="http://schemas.openxmlformats.org/officeDocument/2006/relationships/hyperlink" Target="http://wordpres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uehost.com/" TargetMode="External"/><Relationship Id="rId7" Type="http://schemas.openxmlformats.org/officeDocument/2006/relationships/image" Target="../media/image5.jpeg"/><Relationship Id="rId2" Type="http://schemas.openxmlformats.org/officeDocument/2006/relationships/hyperlink" Target="https://www.wiscnet.ne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ordpress.com/" TargetMode="External"/><Relationship Id="rId5" Type="http://schemas.openxmlformats.org/officeDocument/2006/relationships/hyperlink" Target="http://www.1and1.com/" TargetMode="External"/><Relationship Id="rId4" Type="http://schemas.openxmlformats.org/officeDocument/2006/relationships/hyperlink" Target="http://dreamhost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theme.wordpress.com" TargetMode="External"/><Relationship Id="rId2" Type="http://schemas.openxmlformats.org/officeDocument/2006/relationships/hyperlink" Target="http://wordpress.org/extend/them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://www.librarything.com/" TargetMode="External"/><Relationship Id="rId7" Type="http://schemas.openxmlformats.org/officeDocument/2006/relationships/hyperlink" Target="http://engagedpatrons.org/" TargetMode="External"/><Relationship Id="rId2" Type="http://schemas.openxmlformats.org/officeDocument/2006/relationships/hyperlink" Target="http://www.google.com/intl/en/about/product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ordpress.org/extend/plugins/mailchimp/" TargetMode="External"/><Relationship Id="rId5" Type="http://schemas.openxmlformats.org/officeDocument/2006/relationships/hyperlink" Target="http://www.wisconsinhistory.org/syndicate.asp" TargetMode="External"/><Relationship Id="rId4" Type="http://schemas.openxmlformats.org/officeDocument/2006/relationships/hyperlink" Target="http://openlibrary.org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WordpRess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refresher and what’s new overview for libraries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42833" y="5257800"/>
            <a:ext cx="4491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Mark Beatty</a:t>
            </a:r>
          </a:p>
          <a:p>
            <a:pPr algn="r"/>
            <a:r>
              <a:rPr lang="en-US" dirty="0" smtClean="0">
                <a:hlinkClick r:id="rId2"/>
              </a:rPr>
              <a:t>mbeatty@wils.wisc.edu</a:t>
            </a:r>
            <a:endParaRPr lang="en-US" dirty="0" smtClean="0"/>
          </a:p>
          <a:p>
            <a:pPr algn="r"/>
            <a:r>
              <a:rPr lang="en-US" dirty="0" smtClean="0"/>
              <a:t>April 11, 2013</a:t>
            </a:r>
            <a:endParaRPr lang="en-US" dirty="0"/>
          </a:p>
        </p:txBody>
      </p:sp>
      <p:pic>
        <p:nvPicPr>
          <p:cNvPr id="5" name="Picture 4" descr="wilshalfcircl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5655822"/>
            <a:ext cx="902208" cy="53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511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and Cool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35249" cy="48768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Easy Rotator – Slide shows anywhere</a:t>
            </a:r>
          </a:p>
          <a:p>
            <a:r>
              <a:rPr lang="en-US" dirty="0" smtClean="0"/>
              <a:t>Custom Sidebars – page by page control</a:t>
            </a:r>
          </a:p>
          <a:p>
            <a:r>
              <a:rPr lang="en-US" dirty="0" smtClean="0"/>
              <a:t>All in one Event Calendar</a:t>
            </a:r>
          </a:p>
          <a:p>
            <a:r>
              <a:rPr lang="en-US" dirty="0" smtClean="0"/>
              <a:t>WP Super Cache</a:t>
            </a:r>
          </a:p>
          <a:p>
            <a:r>
              <a:rPr lang="en-US" dirty="0" smtClean="0"/>
              <a:t>Responsive Themes – looks great no matter what device the patron is using</a:t>
            </a:r>
          </a:p>
          <a:p>
            <a:pPr lvl="1"/>
            <a:r>
              <a:rPr lang="en-US" dirty="0" smtClean="0"/>
              <a:t>Need to consider some fixed width thingies, like pictures</a:t>
            </a:r>
          </a:p>
        </p:txBody>
      </p:sp>
      <p:pic>
        <p:nvPicPr>
          <p:cNvPr id="6" name="Picture 5" descr="coolsho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2449" y="1524000"/>
            <a:ext cx="2286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65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Responsive Themes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322305" cy="2647335"/>
          </a:xfrm>
        </p:spPr>
        <p:txBody>
          <a:bodyPr/>
          <a:lstStyle/>
          <a:p>
            <a:r>
              <a:rPr lang="en-US" dirty="0" smtClean="0"/>
              <a:t>2011</a:t>
            </a:r>
          </a:p>
          <a:p>
            <a:r>
              <a:rPr lang="en-US" dirty="0" smtClean="0"/>
              <a:t>Responsive</a:t>
            </a:r>
          </a:p>
          <a:p>
            <a:r>
              <a:rPr lang="en-US" dirty="0" smtClean="0"/>
              <a:t>Catch Box</a:t>
            </a:r>
          </a:p>
          <a:p>
            <a:r>
              <a:rPr lang="en-US" dirty="0" smtClean="0"/>
              <a:t>Suffusion</a:t>
            </a:r>
          </a:p>
          <a:p>
            <a:r>
              <a:rPr lang="en-US" dirty="0" smtClean="0"/>
              <a:t>Business lite</a:t>
            </a:r>
          </a:p>
        </p:txBody>
      </p:sp>
      <p:pic>
        <p:nvPicPr>
          <p:cNvPr id="5" name="Picture 4" descr="responsivedesktop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9505" y="2795697"/>
            <a:ext cx="3376174" cy="3471501"/>
          </a:xfrm>
          <a:prstGeom prst="rect">
            <a:avLst/>
          </a:prstGeom>
        </p:spPr>
      </p:pic>
      <p:pic>
        <p:nvPicPr>
          <p:cNvPr id="7" name="Picture 6" descr="responsivephon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1592" y="533400"/>
            <a:ext cx="2075208" cy="588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43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your people organized</a:t>
            </a:r>
          </a:p>
          <a:p>
            <a:r>
              <a:rPr lang="en-US" dirty="0" smtClean="0"/>
              <a:t>Dynamic site so want dynamic people contributing</a:t>
            </a:r>
          </a:p>
          <a:p>
            <a:r>
              <a:rPr lang="en-US" dirty="0" smtClean="0"/>
              <a:t>Assign user levels</a:t>
            </a:r>
          </a:p>
          <a:p>
            <a:pPr lvl="1"/>
            <a:r>
              <a:rPr lang="en-US" dirty="0" smtClean="0"/>
              <a:t>Easy to contribute</a:t>
            </a:r>
          </a:p>
          <a:p>
            <a:pPr lvl="1"/>
            <a:r>
              <a:rPr lang="en-US" dirty="0" smtClean="0"/>
              <a:t>Don’t mess up others stuff</a:t>
            </a:r>
          </a:p>
          <a:p>
            <a:r>
              <a:rPr lang="en-US" dirty="0" smtClean="0"/>
              <a:t>Front page is what’s new, keep it so</a:t>
            </a:r>
          </a:p>
          <a:p>
            <a:pPr lvl="1"/>
            <a:r>
              <a:rPr lang="en-US" dirty="0" smtClean="0"/>
              <a:t>Remember it’s easy to do</a:t>
            </a:r>
            <a:endParaRPr lang="en-US" dirty="0"/>
          </a:p>
        </p:txBody>
      </p:sp>
      <p:pic>
        <p:nvPicPr>
          <p:cNvPr id="4" name="Picture 3" descr="opsy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63920" y="3421380"/>
            <a:ext cx="2070947" cy="305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268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do it!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up can be fast</a:t>
            </a:r>
          </a:p>
          <a:p>
            <a:r>
              <a:rPr lang="en-US" dirty="0" smtClean="0"/>
              <a:t>Content population can be easy</a:t>
            </a:r>
          </a:p>
          <a:p>
            <a:r>
              <a:rPr lang="en-US" dirty="0" smtClean="0"/>
              <a:t>Adding and deleting resources is easy</a:t>
            </a:r>
          </a:p>
          <a:p>
            <a:r>
              <a:rPr lang="en-US" dirty="0" smtClean="0"/>
              <a:t>Changing entire look is easy</a:t>
            </a:r>
          </a:p>
          <a:p>
            <a:r>
              <a:rPr lang="en-US" dirty="0" smtClean="0"/>
              <a:t>It’s dynamic so…</a:t>
            </a:r>
          </a:p>
          <a:p>
            <a:endParaRPr lang="en-US" dirty="0"/>
          </a:p>
          <a:p>
            <a:r>
              <a:rPr lang="en-US" dirty="0" smtClean="0"/>
              <a:t>Don’t worry about perfect, especially day one</a:t>
            </a:r>
          </a:p>
          <a:p>
            <a:r>
              <a:rPr lang="en-US" dirty="0" smtClean="0"/>
              <a:t>Concentrate on making it better and better and more useful every day</a:t>
            </a:r>
          </a:p>
          <a:p>
            <a:r>
              <a:rPr lang="en-US" dirty="0" smtClean="0"/>
              <a:t>Your website can be a conversation between you and your patrons</a:t>
            </a:r>
            <a:endParaRPr lang="en-US" dirty="0"/>
          </a:p>
        </p:txBody>
      </p:sp>
      <p:pic>
        <p:nvPicPr>
          <p:cNvPr id="4" name="Picture 3" descr="doi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4596" y="533400"/>
            <a:ext cx="2890520" cy="289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732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WordpRess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refresher and what’s new overview for libraries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42833" y="5257800"/>
            <a:ext cx="4491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Mark Beatty</a:t>
            </a:r>
          </a:p>
          <a:p>
            <a:pPr algn="r"/>
            <a:r>
              <a:rPr lang="en-US" dirty="0" smtClean="0">
                <a:hlinkClick r:id="rId2"/>
              </a:rPr>
              <a:t>mbeatty@wils.wisc.edu</a:t>
            </a:r>
            <a:endParaRPr lang="en-US" dirty="0" smtClean="0"/>
          </a:p>
          <a:p>
            <a:pPr algn="r"/>
            <a:r>
              <a:rPr lang="en-US" dirty="0" smtClean="0"/>
              <a:t>April 11, 2013</a:t>
            </a:r>
            <a:endParaRPr lang="en-US" dirty="0"/>
          </a:p>
        </p:txBody>
      </p:sp>
      <p:pic>
        <p:nvPicPr>
          <p:cNvPr id="5" name="Picture 4" descr="wilshalfcircl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5655822"/>
            <a:ext cx="902208" cy="53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93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South Wood County Historical Museum</a:t>
            </a:r>
          </a:p>
          <a:p>
            <a:pPr lvl="1"/>
            <a:r>
              <a:rPr lang="en-US" sz="2400" dirty="0">
                <a:hlinkClick r:id="rId2"/>
              </a:rPr>
              <a:t>http://www.swch-</a:t>
            </a:r>
            <a:r>
              <a:rPr lang="en-US" sz="2400" dirty="0" smtClean="0">
                <a:hlinkClick r:id="rId2"/>
              </a:rPr>
              <a:t>museum.com</a:t>
            </a:r>
            <a:endParaRPr lang="en-US" sz="2400" dirty="0"/>
          </a:p>
          <a:p>
            <a:r>
              <a:rPr lang="en-US" sz="2800" dirty="0" smtClean="0"/>
              <a:t>Arlington VA</a:t>
            </a:r>
          </a:p>
          <a:p>
            <a:pPr lvl="1"/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library.arlingtonva.us/</a:t>
            </a:r>
            <a:endParaRPr lang="en-US" sz="2400" dirty="0" smtClean="0"/>
          </a:p>
          <a:p>
            <a:r>
              <a:rPr lang="en-US" sz="2800" dirty="0" smtClean="0"/>
              <a:t>Topeka &amp; Shawnee County PL</a:t>
            </a:r>
          </a:p>
          <a:p>
            <a:pPr lvl="1"/>
            <a:r>
              <a:rPr lang="en-US" sz="2400" dirty="0" smtClean="0"/>
              <a:t> </a:t>
            </a:r>
            <a:r>
              <a:rPr lang="en-US" sz="2400" dirty="0" smtClean="0">
                <a:hlinkClick r:id="rId4"/>
              </a:rPr>
              <a:t>http</a:t>
            </a:r>
            <a:r>
              <a:rPr lang="en-US" sz="2400" dirty="0">
                <a:hlinkClick r:id="rId4"/>
              </a:rPr>
              <a:t>://</a:t>
            </a:r>
            <a:r>
              <a:rPr lang="en-US" sz="2400" dirty="0" smtClean="0">
                <a:hlinkClick r:id="rId4"/>
              </a:rPr>
              <a:t>tscpl.org</a:t>
            </a:r>
            <a:endParaRPr lang="en-US" sz="2400" dirty="0" smtClean="0"/>
          </a:p>
          <a:p>
            <a:r>
              <a:rPr lang="en-US" sz="2800" dirty="0" smtClean="0"/>
              <a:t>Demo Library</a:t>
            </a:r>
          </a:p>
          <a:p>
            <a:pPr lvl="1"/>
            <a:r>
              <a:rPr lang="en-US" sz="2400" dirty="0">
                <a:hlinkClick r:id="rId5"/>
              </a:rPr>
              <a:t>http://www.wilsorama.org/demolibrary</a:t>
            </a:r>
            <a:r>
              <a:rPr lang="en-US" sz="2400" dirty="0" smtClean="0">
                <a:hlinkClick r:id="rId5"/>
              </a:rPr>
              <a:t>/</a:t>
            </a:r>
            <a:endParaRPr lang="en-US" sz="2400" dirty="0" smtClean="0"/>
          </a:p>
          <a:p>
            <a:r>
              <a:rPr lang="en-US" sz="2800" dirty="0" smtClean="0"/>
              <a:t>Waterford Library *</a:t>
            </a:r>
          </a:p>
          <a:p>
            <a:pPr lvl="1"/>
            <a:r>
              <a:rPr lang="en-US" sz="2400" dirty="0" smtClean="0">
                <a:hlinkClick r:id="rId6"/>
              </a:rPr>
              <a:t>http://www.waterford.lib.wi.us/</a:t>
            </a:r>
            <a:endParaRPr lang="en-US" sz="2400" dirty="0" smtClean="0"/>
          </a:p>
          <a:p>
            <a:r>
              <a:rPr lang="en-US" sz="2800" dirty="0" smtClean="0"/>
              <a:t>SWLS</a:t>
            </a:r>
          </a:p>
          <a:p>
            <a:pPr lvl="1"/>
            <a:r>
              <a:rPr lang="en-US" sz="2400" dirty="0" smtClean="0">
                <a:hlinkClick r:id="rId7"/>
              </a:rPr>
              <a:t>http://swls.wordpress.com/</a:t>
            </a:r>
            <a:endParaRPr lang="en-US" sz="2400" dirty="0" smtClean="0"/>
          </a:p>
          <a:p>
            <a:pPr marL="274320" lvl="1" indent="0">
              <a:buNone/>
            </a:pPr>
            <a:endParaRPr lang="en-US" sz="2100" dirty="0"/>
          </a:p>
          <a:p>
            <a:pPr lvl="1" algn="r"/>
            <a:r>
              <a:rPr lang="en-US" dirty="0" smtClean="0"/>
              <a:t>* transitioned in 30 days</a:t>
            </a:r>
          </a:p>
        </p:txBody>
      </p:sp>
      <p:pic>
        <p:nvPicPr>
          <p:cNvPr id="4" name="Picture 3" descr="arlington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8204" y="2355423"/>
            <a:ext cx="3785796" cy="256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549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err="1" smtClean="0"/>
              <a:t>WordPress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Easy to use and update</a:t>
            </a:r>
          </a:p>
          <a:p>
            <a:r>
              <a:rPr lang="en-US" dirty="0" smtClean="0"/>
              <a:t>Dynamic</a:t>
            </a:r>
          </a:p>
          <a:p>
            <a:r>
              <a:rPr lang="en-US" dirty="0" smtClean="0"/>
              <a:t>Looks terrific</a:t>
            </a:r>
          </a:p>
          <a:p>
            <a:r>
              <a:rPr lang="en-US" dirty="0" smtClean="0"/>
              <a:t>Interoperability</a:t>
            </a:r>
          </a:p>
          <a:p>
            <a:endParaRPr lang="en-US" dirty="0"/>
          </a:p>
          <a:p>
            <a:r>
              <a:rPr lang="en-US" dirty="0" smtClean="0"/>
              <a:t>Spend your time communicating with your patrons</a:t>
            </a:r>
          </a:p>
          <a:p>
            <a:pPr lvl="1"/>
            <a:r>
              <a:rPr lang="en-US" dirty="0" smtClean="0"/>
              <a:t>Not writing code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2"/>
              </a:rPr>
              <a:t>http://wordpress.org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>
                <a:hlinkClick r:id="rId3"/>
              </a:rPr>
              <a:t>http://wordpress.com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wordpress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7680" y="1016000"/>
            <a:ext cx="3119120" cy="278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471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Hosting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Your own solution, get installer from </a:t>
            </a:r>
            <a:r>
              <a:rPr lang="en-US" dirty="0" err="1" smtClean="0"/>
              <a:t>WordPress.org</a:t>
            </a:r>
            <a:endParaRPr lang="en-US" dirty="0" smtClean="0"/>
          </a:p>
          <a:p>
            <a:pPr lvl="1"/>
            <a:r>
              <a:rPr lang="en-US" dirty="0" smtClean="0"/>
              <a:t>Local Government</a:t>
            </a:r>
          </a:p>
          <a:p>
            <a:pPr lvl="1"/>
            <a:r>
              <a:rPr lang="en-US" dirty="0" smtClean="0"/>
              <a:t>Campus</a:t>
            </a:r>
          </a:p>
          <a:p>
            <a:pPr lvl="1"/>
            <a:r>
              <a:rPr lang="en-US" dirty="0" smtClean="0"/>
              <a:t>Who’s doing it now</a:t>
            </a:r>
          </a:p>
          <a:p>
            <a:r>
              <a:rPr lang="en-US" dirty="0" err="1" smtClean="0"/>
              <a:t>WiscNet</a:t>
            </a:r>
            <a:endParaRPr lang="en-US" dirty="0" smtClean="0"/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www.wiscnet.net</a:t>
            </a:r>
            <a:endParaRPr lang="en-US" dirty="0" smtClean="0"/>
          </a:p>
          <a:p>
            <a:r>
              <a:rPr lang="en-US" dirty="0" err="1" smtClean="0"/>
              <a:t>Commerical</a:t>
            </a:r>
            <a:r>
              <a:rPr lang="en-US" dirty="0" smtClean="0"/>
              <a:t> options</a:t>
            </a:r>
          </a:p>
          <a:p>
            <a:pPr lvl="1"/>
            <a:r>
              <a:rPr lang="en-US" dirty="0" err="1" smtClean="0"/>
              <a:t>Bluehost</a:t>
            </a:r>
            <a:endParaRPr lang="en-US" dirty="0" smtClean="0"/>
          </a:p>
          <a:p>
            <a:pPr lvl="2"/>
            <a:r>
              <a:rPr lang="en-US" dirty="0">
                <a:hlinkClick r:id="rId3"/>
              </a:rPr>
              <a:t>http://www.bluehost.com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r>
              <a:rPr lang="en-US" dirty="0" err="1" smtClean="0"/>
              <a:t>DreamHost</a:t>
            </a:r>
            <a:endParaRPr lang="en-US" dirty="0" smtClean="0"/>
          </a:p>
          <a:p>
            <a:pPr lvl="2"/>
            <a:r>
              <a:rPr lang="en-US" dirty="0">
                <a:hlinkClick r:id="rId4"/>
              </a:rPr>
              <a:t>http://dreamhost.com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1and1</a:t>
            </a:r>
          </a:p>
          <a:p>
            <a:pPr lvl="2"/>
            <a:r>
              <a:rPr lang="en-US" dirty="0">
                <a:hlinkClick r:id="rId5"/>
              </a:rPr>
              <a:t>http://www.1and1.com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r>
              <a:rPr lang="en-US" dirty="0" err="1" smtClean="0"/>
              <a:t>WordPress.com</a:t>
            </a:r>
            <a:endParaRPr lang="en-US" dirty="0" smtClean="0"/>
          </a:p>
          <a:p>
            <a:pPr lvl="1"/>
            <a:r>
              <a:rPr lang="en-US" dirty="0">
                <a:hlinkClick r:id="rId6"/>
              </a:rPr>
              <a:t>http://wordpress.com</a:t>
            </a:r>
            <a:r>
              <a:rPr lang="en-US" dirty="0" smtClean="0">
                <a:hlinkClick r:id="rId6"/>
              </a:rPr>
              <a:t>/</a:t>
            </a:r>
            <a:endParaRPr lang="en-US" dirty="0" smtClean="0"/>
          </a:p>
        </p:txBody>
      </p:sp>
      <p:pic>
        <p:nvPicPr>
          <p:cNvPr id="4" name="Picture 3" descr="find_web_hosting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0577" y="3217333"/>
            <a:ext cx="4346223" cy="325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055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Your public face</a:t>
            </a:r>
          </a:p>
          <a:p>
            <a:r>
              <a:rPr lang="en-US" dirty="0" smtClean="0"/>
              <a:t>Your physical organization</a:t>
            </a:r>
          </a:p>
          <a:p>
            <a:r>
              <a:rPr lang="en-US" dirty="0" smtClean="0"/>
              <a:t>Your style</a:t>
            </a:r>
          </a:p>
          <a:p>
            <a:r>
              <a:rPr lang="en-US" dirty="0" smtClean="0"/>
              <a:t>Your content organization</a:t>
            </a:r>
          </a:p>
          <a:p>
            <a:r>
              <a:rPr lang="en-US" dirty="0" smtClean="0"/>
              <a:t>Navigation</a:t>
            </a:r>
          </a:p>
          <a:p>
            <a:r>
              <a:rPr lang="en-US" dirty="0" smtClean="0"/>
              <a:t>Instant change for a whole new look</a:t>
            </a:r>
          </a:p>
          <a:p>
            <a:r>
              <a:rPr lang="en-US" dirty="0" smtClean="0"/>
              <a:t>Responsive designs now available</a:t>
            </a:r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://wordpress.org/extend/themes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theme.wordpress.com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201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7297" y="533400"/>
            <a:ext cx="4069503" cy="30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128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v. Dynamic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Pages are Static</a:t>
            </a:r>
          </a:p>
          <a:p>
            <a:pPr lvl="1"/>
            <a:r>
              <a:rPr lang="en-US" dirty="0" smtClean="0"/>
              <a:t>How </a:t>
            </a:r>
            <a:r>
              <a:rPr lang="en-US" dirty="0" err="1" smtClean="0"/>
              <a:t>to’s</a:t>
            </a:r>
            <a:endParaRPr lang="en-US" dirty="0" smtClean="0"/>
          </a:p>
          <a:p>
            <a:pPr lvl="1"/>
            <a:r>
              <a:rPr lang="en-US" dirty="0" smtClean="0"/>
              <a:t>Location</a:t>
            </a:r>
          </a:p>
          <a:p>
            <a:pPr lvl="1"/>
            <a:r>
              <a:rPr lang="en-US" dirty="0" smtClean="0"/>
              <a:t>Contacts</a:t>
            </a:r>
          </a:p>
          <a:p>
            <a:pPr lvl="1"/>
            <a:r>
              <a:rPr lang="en-US" dirty="0" smtClean="0"/>
              <a:t>Calendars</a:t>
            </a:r>
          </a:p>
          <a:p>
            <a:pPr lvl="1"/>
            <a:r>
              <a:rPr lang="en-US" dirty="0" smtClean="0"/>
              <a:t>Web forms</a:t>
            </a:r>
          </a:p>
          <a:p>
            <a:r>
              <a:rPr lang="en-US" dirty="0" smtClean="0"/>
              <a:t>Posts are Dynamic</a:t>
            </a:r>
          </a:p>
          <a:p>
            <a:pPr lvl="1"/>
            <a:r>
              <a:rPr lang="en-US" dirty="0" smtClean="0"/>
              <a:t>Events</a:t>
            </a:r>
          </a:p>
          <a:p>
            <a:pPr lvl="1"/>
            <a:r>
              <a:rPr lang="en-US" dirty="0" smtClean="0"/>
              <a:t>Announcements</a:t>
            </a:r>
          </a:p>
          <a:p>
            <a:pPr lvl="1"/>
            <a:r>
              <a:rPr lang="en-US" dirty="0" smtClean="0"/>
              <a:t>Readers alerts</a:t>
            </a:r>
            <a:endParaRPr lang="en-US" dirty="0"/>
          </a:p>
        </p:txBody>
      </p:sp>
      <p:pic>
        <p:nvPicPr>
          <p:cNvPr id="4" name="Picture 3" descr="dynamic-architecture-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600200"/>
            <a:ext cx="4114800" cy="326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170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Side bar and footer blocks</a:t>
            </a:r>
          </a:p>
          <a:p>
            <a:r>
              <a:rPr lang="en-US" dirty="0" smtClean="0"/>
              <a:t>Header bar, provides branding and navigation*</a:t>
            </a:r>
          </a:p>
          <a:p>
            <a:r>
              <a:rPr lang="en-US" dirty="0" smtClean="0"/>
              <a:t>Persistent information on every page</a:t>
            </a:r>
          </a:p>
          <a:p>
            <a:pPr lvl="1"/>
            <a:r>
              <a:rPr lang="en-US" dirty="0" smtClean="0"/>
              <a:t>Search your OPAC</a:t>
            </a:r>
          </a:p>
          <a:p>
            <a:pPr lvl="1"/>
            <a:r>
              <a:rPr lang="en-US" dirty="0" smtClean="0"/>
              <a:t>RSS Feeds</a:t>
            </a:r>
          </a:p>
          <a:p>
            <a:pPr lvl="1"/>
            <a:r>
              <a:rPr lang="en-US" dirty="0" smtClean="0"/>
              <a:t>Social links</a:t>
            </a:r>
          </a:p>
          <a:p>
            <a:pPr lvl="1"/>
            <a:r>
              <a:rPr lang="en-US" dirty="0" smtClean="0"/>
              <a:t>Basic Extended navigation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 algn="r"/>
            <a:r>
              <a:rPr lang="en-US" dirty="0" smtClean="0"/>
              <a:t>* not really a “widget” but still a visual extra content block and in some themes can add widgets to the header area</a:t>
            </a:r>
            <a:endParaRPr lang="en-US" dirty="0"/>
          </a:p>
        </p:txBody>
      </p:sp>
      <p:pic>
        <p:nvPicPr>
          <p:cNvPr id="4" name="Picture 3" descr="widget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7500" y="2885017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481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Interoperability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Google extensions like</a:t>
            </a:r>
          </a:p>
          <a:p>
            <a:pPr lvl="1"/>
            <a:r>
              <a:rPr lang="en-US" dirty="0">
                <a:hlinkClick r:id="rId2"/>
              </a:rPr>
              <a:t>http://www.google.com/intl/en/about/products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Calendar</a:t>
            </a:r>
          </a:p>
          <a:p>
            <a:pPr lvl="1"/>
            <a:r>
              <a:rPr lang="en-US" dirty="0" smtClean="0"/>
              <a:t>Maps</a:t>
            </a:r>
          </a:p>
          <a:p>
            <a:pPr lvl="1"/>
            <a:r>
              <a:rPr lang="en-US" dirty="0" smtClean="0"/>
              <a:t>Docs to Web Forms</a:t>
            </a:r>
          </a:p>
          <a:p>
            <a:r>
              <a:rPr lang="en-US" dirty="0" smtClean="0"/>
              <a:t>Library Thing or Good Reads</a:t>
            </a:r>
          </a:p>
          <a:p>
            <a:pPr lvl="1"/>
            <a:r>
              <a:rPr lang="en-US" dirty="0">
                <a:hlinkClick r:id="rId3"/>
              </a:rPr>
              <a:t>http://www.librarything.com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smtClean="0"/>
              <a:t>Open Book</a:t>
            </a:r>
          </a:p>
          <a:p>
            <a:pPr lvl="1"/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openlibrary.org/</a:t>
            </a:r>
            <a:endParaRPr lang="en-US" dirty="0" smtClean="0"/>
          </a:p>
          <a:p>
            <a:r>
              <a:rPr lang="en-US" dirty="0" smtClean="0"/>
              <a:t>RSS feeds and subscriptions</a:t>
            </a:r>
          </a:p>
          <a:p>
            <a:pPr lvl="1"/>
            <a:r>
              <a:rPr lang="en-US" dirty="0">
                <a:hlinkClick r:id="rId5"/>
              </a:rPr>
              <a:t>http://www.wisconsinhistory.org/</a:t>
            </a:r>
            <a:r>
              <a:rPr lang="en-US" dirty="0" smtClean="0">
                <a:hlinkClick r:id="rId5"/>
              </a:rPr>
              <a:t>syndicate.asp</a:t>
            </a:r>
            <a:endParaRPr lang="en-US" dirty="0" smtClean="0"/>
          </a:p>
          <a:p>
            <a:pPr lvl="1"/>
            <a:r>
              <a:rPr lang="en-US" dirty="0">
                <a:hlinkClick r:id="rId6"/>
              </a:rPr>
              <a:t>http://wordpress.org/extend/plugins/mailchimp</a:t>
            </a:r>
            <a:r>
              <a:rPr lang="en-US" dirty="0" smtClean="0">
                <a:hlinkClick r:id="rId6"/>
              </a:rPr>
              <a:t>/</a:t>
            </a:r>
            <a:endParaRPr lang="en-US" dirty="0" smtClean="0"/>
          </a:p>
          <a:p>
            <a:r>
              <a:rPr lang="en-US" dirty="0" smtClean="0"/>
              <a:t>Engaged Patrons</a:t>
            </a:r>
          </a:p>
          <a:p>
            <a:pPr lvl="1"/>
            <a:r>
              <a:rPr lang="en-US" dirty="0" smtClean="0">
                <a:hlinkClick r:id="rId7"/>
              </a:rPr>
              <a:t>http://engagedpatrons.org/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wprss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4300" y="2382609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757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Plug 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Akismet</a:t>
            </a:r>
            <a:r>
              <a:rPr lang="en-US" dirty="0" smtClean="0"/>
              <a:t> – Spam Control</a:t>
            </a:r>
          </a:p>
          <a:p>
            <a:r>
              <a:rPr lang="en-US" dirty="0" smtClean="0"/>
              <a:t>Easy Rotator for WP – plus a desktop app – Slideshows</a:t>
            </a:r>
          </a:p>
          <a:p>
            <a:r>
              <a:rPr lang="en-US" dirty="0" smtClean="0"/>
              <a:t>Image Widget – graphics in widgets</a:t>
            </a:r>
          </a:p>
          <a:p>
            <a:r>
              <a:rPr lang="en-US" dirty="0" smtClean="0"/>
              <a:t>Open Book – insert book covers and data</a:t>
            </a:r>
          </a:p>
          <a:p>
            <a:r>
              <a:rPr lang="en-US" dirty="0" smtClean="0"/>
              <a:t>Sharing is Caring – links to social media on pages and posts – Users repost Your content to Their social</a:t>
            </a:r>
          </a:p>
          <a:p>
            <a:r>
              <a:rPr lang="en-US" dirty="0" smtClean="0"/>
              <a:t>Subscribe/Connect/Follow Widget – social links widget – Your social sites delivered to Users</a:t>
            </a:r>
            <a:endParaRPr lang="en-US" dirty="0"/>
          </a:p>
        </p:txBody>
      </p:sp>
      <p:pic>
        <p:nvPicPr>
          <p:cNvPr id="4" name="Content Placeholder 5" descr="WordPress-Plugin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4375" r="-34375"/>
          <a:stretch>
            <a:fillRect/>
          </a:stretch>
        </p:blipFill>
        <p:spPr>
          <a:xfrm>
            <a:off x="4746990" y="605837"/>
            <a:ext cx="3939810" cy="233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784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852</TotalTime>
  <Words>521</Words>
  <Application>Microsoft Office PowerPoint</Application>
  <PresentationFormat>On-screen Show (4:3)</PresentationFormat>
  <Paragraphs>145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Clarity</vt:lpstr>
      <vt:lpstr>WordpRess</vt:lpstr>
      <vt:lpstr>Sample Sites</vt:lpstr>
      <vt:lpstr>Why WordPress</vt:lpstr>
      <vt:lpstr>Hosting </vt:lpstr>
      <vt:lpstr>Themes</vt:lpstr>
      <vt:lpstr>Static v. Dynamic content</vt:lpstr>
      <vt:lpstr>Widgets</vt:lpstr>
      <vt:lpstr>Interoperability</vt:lpstr>
      <vt:lpstr>Plug ins</vt:lpstr>
      <vt:lpstr>New and Cool</vt:lpstr>
      <vt:lpstr>Responsive Themes</vt:lpstr>
      <vt:lpstr>Operating</vt:lpstr>
      <vt:lpstr>Go do it! </vt:lpstr>
      <vt:lpstr>WordpRess</vt:lpstr>
    </vt:vector>
  </TitlesOfParts>
  <Company>WILS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Library websites</dc:title>
  <dc:creator>Mark Beatty</dc:creator>
  <cp:lastModifiedBy>becky</cp:lastModifiedBy>
  <cp:revision>34</cp:revision>
  <cp:lastPrinted>2013-04-10T18:47:08Z</cp:lastPrinted>
  <dcterms:created xsi:type="dcterms:W3CDTF">2012-05-31T15:38:28Z</dcterms:created>
  <dcterms:modified xsi:type="dcterms:W3CDTF">2013-04-16T17:56:31Z</dcterms:modified>
</cp:coreProperties>
</file>